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77D265-A5F1-B98E-1AAC-8BF7B5883E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A146E19-01EC-415F-D062-F19688DAF6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054A72-D694-D1A3-FD22-DEEF736CC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8CF82-84A9-4E82-A48A-42F45D88617D}" type="datetimeFigureOut">
              <a:rPr lang="pt-BR" smtClean="0"/>
              <a:t>22/02/2024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A7AAB9A-B645-DA83-58A5-EF150485A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AD514A3-F58B-8718-E680-F9CFFB927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20750-C3C2-408C-8EA6-2D5376A065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1019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87A8D2-B0ED-4229-865E-8B912FC1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190A81F-54E7-9F47-C5DC-C31F0AA971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DF2B793-4A9D-9E60-DBC0-69B6280AE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8CF82-84A9-4E82-A48A-42F45D88617D}" type="datetimeFigureOut">
              <a:rPr lang="pt-BR" smtClean="0"/>
              <a:t>22/02/2024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B961EA-15A4-98C8-02CD-B6EC8094E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12E2F18-BAF7-F35B-E1A9-7BD3D30B2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20750-C3C2-408C-8EA6-2D5376A065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5609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888F881-9D34-4E7A-6515-13FCE41861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D4F9380-D959-8C75-2CCD-3F5CFE8935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39F5EB0-2191-1D55-36B6-CB68DD7A5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8CF82-84A9-4E82-A48A-42F45D88617D}" type="datetimeFigureOut">
              <a:rPr lang="pt-BR" smtClean="0"/>
              <a:t>22/02/2024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A672A9-7B0D-353B-3145-486B2CEC4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13B0EB1-5957-60A8-F53F-5F0DE0FB2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20750-C3C2-408C-8EA6-2D5376A065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743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E7060E-AC15-71A8-66AB-9128B9CAD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B894B00-7FDE-5D3A-2FAA-52164DA63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0B54BCE-9C01-655F-54CC-D6ADDCF87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8CF82-84A9-4E82-A48A-42F45D88617D}" type="datetimeFigureOut">
              <a:rPr lang="pt-BR" smtClean="0"/>
              <a:t>22/02/2024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54B1DA-DC83-24F7-62D0-47FACA00D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CFF3A9-0F36-CA2A-C09E-9DC826200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20750-C3C2-408C-8EA6-2D5376A065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2282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80DBD9-FF3A-D55D-C162-8CF1F3FAA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08ECA7-4650-FA21-76E7-6D2BA87B97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5805AE1-4820-7C0B-B6E8-ACCB1507E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8CF82-84A9-4E82-A48A-42F45D88617D}" type="datetimeFigureOut">
              <a:rPr lang="pt-BR" smtClean="0"/>
              <a:t>22/02/2024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07EB6E-47A5-2EB4-715E-07821C60B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32AC8DA-7CE8-607A-0B6A-67B30483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20750-C3C2-408C-8EA6-2D5376A065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1892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CFC6D-DFA7-D021-89F3-50757BB18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0162440-25BF-0D8A-BB96-953397CAE0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700999E-9068-DBB5-0443-85D26FF789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ABC8079-F6C7-B2BF-CB28-48BED179B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8CF82-84A9-4E82-A48A-42F45D88617D}" type="datetimeFigureOut">
              <a:rPr lang="pt-BR" smtClean="0"/>
              <a:t>22/02/2024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AAB5C32-3638-7EFF-FEA1-67D977837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78463A5-444C-DC89-A161-5B539C1D4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20750-C3C2-408C-8EA6-2D5376A065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3060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C24867-0041-FE30-DC23-9282F8C09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A64C4DE-8D3A-5BA4-8318-6B951BA63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D527DD7-6777-9B7D-33EB-35BEC958C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51ED530-F1B9-F228-5677-88982C0438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682C1F7-918B-AE28-4F0F-8D8A067230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7F4275B-D02B-7B43-5167-4FA863DD8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8CF82-84A9-4E82-A48A-42F45D88617D}" type="datetimeFigureOut">
              <a:rPr lang="pt-BR" smtClean="0"/>
              <a:t>22/02/2024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CD0853A-D058-23A6-25D1-B27AECBBA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AFD6805-3DCE-86E4-5E37-EE99C857C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20750-C3C2-408C-8EA6-2D5376A065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5821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53A536-D77A-60E4-64CD-881D051F6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A07D66A-9CEA-BE25-43B7-820B80751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8CF82-84A9-4E82-A48A-42F45D88617D}" type="datetimeFigureOut">
              <a:rPr lang="pt-BR" smtClean="0"/>
              <a:t>22/02/2024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3987205-D719-D1BC-3515-D60BAF60C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648B41D-C274-53C4-8B8D-6AEABA7AE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20750-C3C2-408C-8EA6-2D5376A065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8980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163E1F6-73D9-20A2-193E-8632993AD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8CF82-84A9-4E82-A48A-42F45D88617D}" type="datetimeFigureOut">
              <a:rPr lang="pt-BR" smtClean="0"/>
              <a:t>22/02/2024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E9864FC-FB0E-BA93-15F5-7C0E1475E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1BAEE52-74A7-B11A-9640-F46F8E7E9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20750-C3C2-408C-8EA6-2D5376A065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8115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E8ACC4-F70A-1904-2DC0-1BEB8CB96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D32195-EA4D-CC0E-49D2-5EF5B8AC5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A90C5EA-C7B1-26D8-107E-3B3982400E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AAC6246-C8C5-8EFB-3E86-79D42FC7D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8CF82-84A9-4E82-A48A-42F45D88617D}" type="datetimeFigureOut">
              <a:rPr lang="pt-BR" smtClean="0"/>
              <a:t>22/02/2024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6B43C7E-0284-FE1D-5D01-F752C4C7F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F2BCB71-3471-0816-E219-EFECE9EB7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20750-C3C2-408C-8EA6-2D5376A065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5831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D3856E-EF1A-B76E-6633-FE24D679D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5D6AD2F-728F-31AE-6A5D-A9B64A7219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12D1F47-503B-8FA2-AF40-2B2BAD2FE7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1F40D45-E14B-3A77-A0E2-A5BB9D5C6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8CF82-84A9-4E82-A48A-42F45D88617D}" type="datetimeFigureOut">
              <a:rPr lang="pt-BR" smtClean="0"/>
              <a:t>22/02/2024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104D5E6-2021-2F30-360A-9DF1F9FEF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0CBD750-612B-70AC-678C-ED23232D6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20750-C3C2-408C-8EA6-2D5376A065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7332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3FC40B5-97D7-8B60-6ADE-FD488B922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B41D927-347F-4F66-A51D-1FF344163A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8ED31B4-7487-8ADC-2B6E-57453A2487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88CF82-84A9-4E82-A48A-42F45D88617D}" type="datetimeFigureOut">
              <a:rPr lang="pt-BR" smtClean="0"/>
              <a:t>22/02/2024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6E0160-0767-85D8-9349-9143FC74D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1339F04-B44E-7D76-B0C2-B7B3DA6F32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520750-C3C2-408C-8EA6-2D5376A065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572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80813E-3AB4-BBE9-0496-0700C5F027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073119"/>
          </a:xfrm>
        </p:spPr>
        <p:txBody>
          <a:bodyPr/>
          <a:lstStyle/>
          <a:p>
            <a:r>
              <a:rPr lang="pt-BR" dirty="0"/>
              <a:t>Curso de Algoritmos Guanabara</a:t>
            </a:r>
            <a:br>
              <a:rPr lang="pt-BR" dirty="0"/>
            </a:br>
            <a:r>
              <a:rPr lang="pt-BR" dirty="0" err="1"/>
              <a:t>Eps</a:t>
            </a:r>
            <a:r>
              <a:rPr lang="pt-BR" dirty="0"/>
              <a:t> 1 - 15</a:t>
            </a:r>
          </a:p>
        </p:txBody>
      </p:sp>
    </p:spTree>
    <p:extLst>
      <p:ext uri="{BB962C8B-B14F-4D97-AF65-F5344CB8AC3E}">
        <p14:creationId xmlns:p14="http://schemas.microsoft.com/office/powerpoint/2010/main" val="2400375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BEFAA73-D579-487E-C631-3A4005165C21}"/>
              </a:ext>
            </a:extLst>
          </p:cNvPr>
          <p:cNvSpPr txBox="1"/>
          <p:nvPr/>
        </p:nvSpPr>
        <p:spPr>
          <a:xfrm>
            <a:off x="182671" y="112541"/>
            <a:ext cx="344721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800" b="1" dirty="0"/>
              <a:t>AULA 9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363D644-6E72-F826-1C93-BA0B9211A0B8}"/>
              </a:ext>
            </a:extLst>
          </p:cNvPr>
          <p:cNvSpPr txBox="1"/>
          <p:nvPr/>
        </p:nvSpPr>
        <p:spPr>
          <a:xfrm>
            <a:off x="0" y="604983"/>
            <a:ext cx="227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Estrutura de repetição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474CC5F-FFF7-B2B2-ECC6-60EAE0196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4" y="1369457"/>
            <a:ext cx="3629025" cy="242887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E8EAD56-E4DA-96DC-6789-D9353E6B856E}"/>
              </a:ext>
            </a:extLst>
          </p:cNvPr>
          <p:cNvSpPr txBox="1"/>
          <p:nvPr/>
        </p:nvSpPr>
        <p:spPr>
          <a:xfrm>
            <a:off x="8881" y="877766"/>
            <a:ext cx="2824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Exemplo básico dela em uso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30A5A4A-7B7D-5156-BC2E-20B93D8A6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109" y="3613666"/>
            <a:ext cx="3886200" cy="277177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08EC173-AFB0-3E2B-7A2A-66E2A7726EB5}"/>
              </a:ext>
            </a:extLst>
          </p:cNvPr>
          <p:cNvSpPr txBox="1"/>
          <p:nvPr/>
        </p:nvSpPr>
        <p:spPr>
          <a:xfrm>
            <a:off x="8395475" y="3244334"/>
            <a:ext cx="2555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Uma espécie de tabuada 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CD2BD7A-BCD7-894F-CB36-2FB7DCA74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661" y="688354"/>
            <a:ext cx="4448175" cy="251460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2892F0FC-2ECA-09BA-7684-008A79DBD193}"/>
              </a:ext>
            </a:extLst>
          </p:cNvPr>
          <p:cNvSpPr txBox="1"/>
          <p:nvPr/>
        </p:nvSpPr>
        <p:spPr>
          <a:xfrm>
            <a:off x="4720815" y="144205"/>
            <a:ext cx="367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Uma soma de números consecutivos 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FC2ED5BC-973D-92B8-DFDA-A58568BE2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2985" y="3798332"/>
            <a:ext cx="3886200" cy="2771775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9F3E432A-6628-B407-95BE-F37EBF8C5194}"/>
              </a:ext>
            </a:extLst>
          </p:cNvPr>
          <p:cNvSpPr txBox="1"/>
          <p:nvPr/>
        </p:nvSpPr>
        <p:spPr>
          <a:xfrm>
            <a:off x="3931303" y="3350981"/>
            <a:ext cx="3367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Isso mostra o maior valor digitado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422BB91E-7620-A752-FB33-73701B8FF0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671" y="4378140"/>
            <a:ext cx="3629025" cy="2261321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D0E0DA67-E01A-170A-A96C-DE8139B3FE7D}"/>
              </a:ext>
            </a:extLst>
          </p:cNvPr>
          <p:cNvSpPr txBox="1"/>
          <p:nvPr/>
        </p:nvSpPr>
        <p:spPr>
          <a:xfrm>
            <a:off x="0" y="3979770"/>
            <a:ext cx="330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Conversor de moeda consecutivo</a:t>
            </a:r>
          </a:p>
        </p:txBody>
      </p:sp>
    </p:spTree>
    <p:extLst>
      <p:ext uri="{BB962C8B-B14F-4D97-AF65-F5344CB8AC3E}">
        <p14:creationId xmlns:p14="http://schemas.microsoft.com/office/powerpoint/2010/main" val="3902012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635ABAE-2B7A-FE2E-16DC-6739BA3502F4}"/>
              </a:ext>
            </a:extLst>
          </p:cNvPr>
          <p:cNvSpPr txBox="1"/>
          <p:nvPr/>
        </p:nvSpPr>
        <p:spPr>
          <a:xfrm>
            <a:off x="63043" y="32282"/>
            <a:ext cx="344721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800" b="1" dirty="0"/>
              <a:t>AULA 10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9CAC6E1-B381-7450-F2DB-DC4535E0C6C7}"/>
              </a:ext>
            </a:extLst>
          </p:cNvPr>
          <p:cNvSpPr txBox="1"/>
          <p:nvPr/>
        </p:nvSpPr>
        <p:spPr>
          <a:xfrm>
            <a:off x="0" y="581891"/>
            <a:ext cx="2645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Estrutura de repetição pt2</a:t>
            </a:r>
          </a:p>
          <a:p>
            <a:r>
              <a:rPr lang="pt-BR" dirty="0"/>
              <a:t>repita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1377D2E-CD5F-7D7C-27B1-63480DCD5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8222"/>
            <a:ext cx="2038350" cy="12001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EDCD345-9CF5-00D9-8FB5-360BAC891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20824"/>
            <a:ext cx="5324475" cy="230413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476A09A-FBF7-4D8D-CBC5-CF9C081B4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5023" y="358503"/>
            <a:ext cx="1905000" cy="176212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6F1821D9-EB43-6F66-0143-2C9DAF8FD8EF}"/>
              </a:ext>
            </a:extLst>
          </p:cNvPr>
          <p:cNvSpPr txBox="1"/>
          <p:nvPr/>
        </p:nvSpPr>
        <p:spPr>
          <a:xfrm>
            <a:off x="2870768" y="52304"/>
            <a:ext cx="2053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Um contador até 10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CF133AC-5CFF-666A-FE97-786EBEB1B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3732" y="464889"/>
            <a:ext cx="3705225" cy="223837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52FFB245-A27D-B96A-5D7D-922361EF3673}"/>
              </a:ext>
            </a:extLst>
          </p:cNvPr>
          <p:cNvSpPr txBox="1"/>
          <p:nvPr/>
        </p:nvSpPr>
        <p:spPr>
          <a:xfrm>
            <a:off x="7885193" y="81763"/>
            <a:ext cx="4348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Tabuada do 7 já determinada pelo algoritmo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40FA1184-2548-4D62-45A7-A04BF7F3A9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7527" y="3367641"/>
            <a:ext cx="5324475" cy="2714625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7C3533D7-33AE-C8EB-33E9-61CBCAB4997D}"/>
              </a:ext>
            </a:extLst>
          </p:cNvPr>
          <p:cNvSpPr txBox="1"/>
          <p:nvPr/>
        </p:nvSpPr>
        <p:spPr>
          <a:xfrm>
            <a:off x="7009023" y="2703264"/>
            <a:ext cx="5508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Este algoritmo pede pra </a:t>
            </a:r>
            <a:r>
              <a:rPr lang="pt-BR" dirty="0" err="1"/>
              <a:t>vc</a:t>
            </a:r>
            <a:r>
              <a:rPr lang="pt-BR" dirty="0"/>
              <a:t> listar 5 números e se algum deles for negativo ele notifica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53D43DC-D1B9-F18A-FF24-97051A3C4110}"/>
              </a:ext>
            </a:extLst>
          </p:cNvPr>
          <p:cNvSpPr txBox="1"/>
          <p:nvPr/>
        </p:nvSpPr>
        <p:spPr>
          <a:xfrm>
            <a:off x="0" y="4818515"/>
            <a:ext cx="254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Um calculador de fatorial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65301E06-2AD0-206D-981D-3F2550610D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082782"/>
            <a:ext cx="6262255" cy="1775218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9978825D-C4B2-BA62-532F-7CCF1C8C1E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4033" y="773406"/>
            <a:ext cx="3022366" cy="1919233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E9FF7790-94A6-5F7A-32B1-9F580629F07C}"/>
              </a:ext>
            </a:extLst>
          </p:cNvPr>
          <p:cNvSpPr txBox="1"/>
          <p:nvPr/>
        </p:nvSpPr>
        <p:spPr>
          <a:xfrm>
            <a:off x="5121379" y="-80010"/>
            <a:ext cx="27638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Calculador de fatorial que pergunta mais resultados ao longo dos </a:t>
            </a:r>
            <a:r>
              <a:rPr lang="pt-BR" dirty="0" err="1"/>
              <a:t>calculos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39007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3D77931-4060-2D02-73BF-4AAD94A95D21}"/>
              </a:ext>
            </a:extLst>
          </p:cNvPr>
          <p:cNvSpPr txBox="1"/>
          <p:nvPr/>
        </p:nvSpPr>
        <p:spPr>
          <a:xfrm>
            <a:off x="182671" y="112541"/>
            <a:ext cx="344721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800" b="1" dirty="0"/>
              <a:t>AULA 10 pt2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6445EB2-8C33-C208-2799-E8431A961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71" y="1102302"/>
            <a:ext cx="5391150" cy="268605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6BF1F38-C491-CB07-73BE-7CF96331D5B9}"/>
              </a:ext>
            </a:extLst>
          </p:cNvPr>
          <p:cNvSpPr txBox="1"/>
          <p:nvPr/>
        </p:nvSpPr>
        <p:spPr>
          <a:xfrm>
            <a:off x="182671" y="761310"/>
            <a:ext cx="630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Isso mostra por quantos números o numero digitado e divisível 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48ADD1D-D4CE-BF5D-6536-2DC4C0CD0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339" y="1079598"/>
            <a:ext cx="5629275" cy="425767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CA7DEE6-4223-760E-A6A1-E4CCBB16602D}"/>
              </a:ext>
            </a:extLst>
          </p:cNvPr>
          <p:cNvSpPr txBox="1"/>
          <p:nvPr/>
        </p:nvSpPr>
        <p:spPr>
          <a:xfrm>
            <a:off x="7008588" y="451095"/>
            <a:ext cx="4198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Esse mostra se um numero é primo ou </a:t>
            </a:r>
            <a:r>
              <a:rPr lang="pt-BR" dirty="0" err="1"/>
              <a:t>nao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26801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8F1DA23-9FA6-04E6-EEFB-FFA374892163}"/>
              </a:ext>
            </a:extLst>
          </p:cNvPr>
          <p:cNvSpPr txBox="1"/>
          <p:nvPr/>
        </p:nvSpPr>
        <p:spPr>
          <a:xfrm>
            <a:off x="63043" y="32282"/>
            <a:ext cx="344721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800" b="1" dirty="0"/>
              <a:t>AULA 11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09DCC64-F9FF-ECBD-006C-09E0F0BEE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3" y="988107"/>
            <a:ext cx="3219450" cy="432435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291B483-7D6B-E887-6A5E-82D3EC824F12}"/>
              </a:ext>
            </a:extLst>
          </p:cNvPr>
          <p:cNvSpPr txBox="1"/>
          <p:nvPr/>
        </p:nvSpPr>
        <p:spPr>
          <a:xfrm>
            <a:off x="3664" y="618775"/>
            <a:ext cx="3565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Revisão das estruturas de repetição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177C628-44D6-C83C-3C06-6A4D9B478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87493"/>
            <a:ext cx="4752975" cy="103822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77ABC4B-72EA-D314-3D25-3FB51135AA49}"/>
              </a:ext>
            </a:extLst>
          </p:cNvPr>
          <p:cNvSpPr txBox="1"/>
          <p:nvPr/>
        </p:nvSpPr>
        <p:spPr>
          <a:xfrm>
            <a:off x="-37994" y="5244311"/>
            <a:ext cx="4828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 ultima estrutura de repetição usando o mesmo exemplo das demais acima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72F5468-4B4C-7FE9-E7C1-BA5F3BBE2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187" y="435672"/>
            <a:ext cx="4619625" cy="44767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36EA86E-4011-D1A0-8AE5-CAAFE550F1F0}"/>
              </a:ext>
            </a:extLst>
          </p:cNvPr>
          <p:cNvSpPr txBox="1"/>
          <p:nvPr/>
        </p:nvSpPr>
        <p:spPr>
          <a:xfrm>
            <a:off x="7698677" y="883347"/>
            <a:ext cx="3520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Para C que vai receber 1 ate 10 faça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421200D-71E5-B6D2-6DFF-AAA168CC12F7}"/>
              </a:ext>
            </a:extLst>
          </p:cNvPr>
          <p:cNvSpPr txBox="1"/>
          <p:nvPr/>
        </p:nvSpPr>
        <p:spPr>
          <a:xfrm>
            <a:off x="6788304" y="32928"/>
            <a:ext cx="5244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Essa é a estrutura mais fácil para se contar de 1 até 10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1E0354A5-2FC7-8F69-2824-BF2C5C718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0706" y="1331022"/>
            <a:ext cx="5972175" cy="106680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E3DF72C9-CD9B-4B69-E7A7-D20F20298CCA}"/>
              </a:ext>
            </a:extLst>
          </p:cNvPr>
          <p:cNvSpPr txBox="1"/>
          <p:nvPr/>
        </p:nvSpPr>
        <p:spPr>
          <a:xfrm>
            <a:off x="8395730" y="2397822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Essa pula de 2 em 2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2FCC7EDA-2733-D3C9-443A-5F4C63667F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4006" y="2768140"/>
            <a:ext cx="6238875" cy="419100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B092020F-BA58-03E6-71CD-D814E3AF93FD}"/>
              </a:ext>
            </a:extLst>
          </p:cNvPr>
          <p:cNvSpPr txBox="1"/>
          <p:nvPr/>
        </p:nvSpPr>
        <p:spPr>
          <a:xfrm>
            <a:off x="8493256" y="3279956"/>
            <a:ext cx="1834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De trás pra frente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4E7074D7-F03D-C9BF-0CA9-BD35659471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8304" y="3802614"/>
            <a:ext cx="5212221" cy="2883393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34C2935E-3CAB-6500-FA57-3CB6E4A7A763}"/>
              </a:ext>
            </a:extLst>
          </p:cNvPr>
          <p:cNvSpPr txBox="1"/>
          <p:nvPr/>
        </p:nvSpPr>
        <p:spPr>
          <a:xfrm>
            <a:off x="3236183" y="4198152"/>
            <a:ext cx="3565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Isso digita 5 valores e no final soma eles </a:t>
            </a:r>
            <a:r>
              <a:rPr lang="pt-BR" dirty="0">
                <a:sym typeface="Wingdings" panose="05000000000000000000" pitchFamily="2" charset="2"/>
              </a:rPr>
              <a:t>         </a:t>
            </a:r>
            <a:endParaRPr lang="pt-BR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2BF9CE42-1040-61B6-5450-94A9D79E03CC}"/>
              </a:ext>
            </a:extLst>
          </p:cNvPr>
          <p:cNvSpPr/>
          <p:nvPr/>
        </p:nvSpPr>
        <p:spPr>
          <a:xfrm>
            <a:off x="3510262" y="89403"/>
            <a:ext cx="3089434" cy="9558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4D6B941-E3B6-12A3-75F9-367C90A09A5B}"/>
              </a:ext>
            </a:extLst>
          </p:cNvPr>
          <p:cNvSpPr txBox="1"/>
          <p:nvPr/>
        </p:nvSpPr>
        <p:spPr>
          <a:xfrm>
            <a:off x="3510262" y="91863"/>
            <a:ext cx="33924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Se eu não sei quantas vezes eu vou repetir o para n é propício para o uso</a:t>
            </a:r>
          </a:p>
        </p:txBody>
      </p:sp>
    </p:spTree>
    <p:extLst>
      <p:ext uri="{BB962C8B-B14F-4D97-AF65-F5344CB8AC3E}">
        <p14:creationId xmlns:p14="http://schemas.microsoft.com/office/powerpoint/2010/main" val="219184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206B0DE-AC4C-0182-C6B1-697342CB6FD1}"/>
              </a:ext>
            </a:extLst>
          </p:cNvPr>
          <p:cNvSpPr txBox="1"/>
          <p:nvPr/>
        </p:nvSpPr>
        <p:spPr>
          <a:xfrm>
            <a:off x="63043" y="32282"/>
            <a:ext cx="344721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800" b="1" dirty="0"/>
              <a:t>AULA 11 pt.2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C2AF495-E8C7-4B79-0AC1-118E7A2CB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3" y="1657350"/>
            <a:ext cx="5238750" cy="35433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027E7BE-869C-A816-6B87-2F682011E379}"/>
              </a:ext>
            </a:extLst>
          </p:cNvPr>
          <p:cNvSpPr txBox="1"/>
          <p:nvPr/>
        </p:nvSpPr>
        <p:spPr>
          <a:xfrm>
            <a:off x="63043" y="670339"/>
            <a:ext cx="5238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Essa estrutura pede ao usuário que digite um numero então ela mostra os números pares em contagem regressiva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653DD1B-4AC3-E94F-C41B-5A61872316C6}"/>
              </a:ext>
            </a:extLst>
          </p:cNvPr>
          <p:cNvSpPr txBox="1"/>
          <p:nvPr/>
        </p:nvSpPr>
        <p:spPr>
          <a:xfrm rot="5400000">
            <a:off x="9000879" y="32621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=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142BB5A-712E-7472-C3B2-2812D5EB0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0836"/>
            <a:ext cx="5486400" cy="23622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436D27FA-9CB6-6731-3BAD-E93F76FB7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202" y="2675322"/>
            <a:ext cx="3474658" cy="154305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C5CCE681-2EE6-5819-55B4-9B43A51A5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6944" y="3781425"/>
            <a:ext cx="164782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62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1985588-AAFE-0034-217E-19B1BA468997}"/>
              </a:ext>
            </a:extLst>
          </p:cNvPr>
          <p:cNvSpPr txBox="1"/>
          <p:nvPr/>
        </p:nvSpPr>
        <p:spPr>
          <a:xfrm>
            <a:off x="63043" y="32282"/>
            <a:ext cx="344721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800" b="1" dirty="0"/>
              <a:t>AULA 12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C4F00E8-F25A-0004-E370-2CC1F34D4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48" y="1381253"/>
            <a:ext cx="4600508" cy="249406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BA87222-C584-3808-D58E-7FBC8139BB57}"/>
              </a:ext>
            </a:extLst>
          </p:cNvPr>
          <p:cNvSpPr txBox="1"/>
          <p:nvPr/>
        </p:nvSpPr>
        <p:spPr>
          <a:xfrm>
            <a:off x="4986" y="722156"/>
            <a:ext cx="6901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Nessa aula foi apresentado o procedimento que é basicamente uma variável pra caractere, só pra economizar espaço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ED21905-9368-7678-0CD3-1F1767DF8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146" y="2153316"/>
            <a:ext cx="3905250" cy="207645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699A45B-B424-8A49-C160-602507B2D958}"/>
              </a:ext>
            </a:extLst>
          </p:cNvPr>
          <p:cNvSpPr txBox="1"/>
          <p:nvPr/>
        </p:nvSpPr>
        <p:spPr>
          <a:xfrm>
            <a:off x="7467146" y="121991"/>
            <a:ext cx="45927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Meio que o procedimento criou a ação de somar e depois nos () determinou uma “variável” pro A e B que agora foram criados, depois no inicio do procedimento, mostrou o que aconteceria se ele fosse chamado, que, no caso, A e B sempre deveriam ser somados no final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309973A-E324-711B-73E5-397C92F2A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046" y="4648200"/>
            <a:ext cx="3943350" cy="22098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FB3BF68-9440-9FB9-901E-D594EA958FD5}"/>
              </a:ext>
            </a:extLst>
          </p:cNvPr>
          <p:cNvSpPr txBox="1"/>
          <p:nvPr/>
        </p:nvSpPr>
        <p:spPr>
          <a:xfrm>
            <a:off x="7322003" y="4229766"/>
            <a:ext cx="158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Outro exemplo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1DAA7A52-C29B-18C9-B7E5-89BC366C2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3" y="3943774"/>
            <a:ext cx="5295900" cy="2775177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2645110E-30A1-2941-2A16-89730115211A}"/>
              </a:ext>
            </a:extLst>
          </p:cNvPr>
          <p:cNvSpPr txBox="1"/>
          <p:nvPr/>
        </p:nvSpPr>
        <p:spPr>
          <a:xfrm>
            <a:off x="0" y="3574442"/>
            <a:ext cx="292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Um detector de par ou impar</a:t>
            </a:r>
          </a:p>
        </p:txBody>
      </p:sp>
    </p:spTree>
    <p:extLst>
      <p:ext uri="{BB962C8B-B14F-4D97-AF65-F5344CB8AC3E}">
        <p14:creationId xmlns:p14="http://schemas.microsoft.com/office/powerpoint/2010/main" val="438084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4B262CB-E093-18FF-BA66-F1B85264DDCD}"/>
              </a:ext>
            </a:extLst>
          </p:cNvPr>
          <p:cNvSpPr txBox="1"/>
          <p:nvPr/>
        </p:nvSpPr>
        <p:spPr>
          <a:xfrm>
            <a:off x="63043" y="32282"/>
            <a:ext cx="344721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800" b="1" dirty="0"/>
              <a:t>AULA 12 </a:t>
            </a:r>
            <a:r>
              <a:rPr lang="pt-BR" sz="3800" b="1" dirty="0" err="1"/>
              <a:t>pt</a:t>
            </a:r>
            <a:r>
              <a:rPr lang="pt-BR" sz="3800" b="1" dirty="0"/>
              <a:t> 2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877BA33-A6BB-11AE-4FF3-0F33F1649C56}"/>
              </a:ext>
            </a:extLst>
          </p:cNvPr>
          <p:cNvSpPr txBox="1"/>
          <p:nvPr/>
        </p:nvSpPr>
        <p:spPr>
          <a:xfrm>
            <a:off x="0" y="524724"/>
            <a:ext cx="3559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Aqui acontece a passagem por valor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C4D8C4C-5557-0CE3-20F0-FC4307994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3" y="894056"/>
            <a:ext cx="3048000" cy="296227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EA9E8DD-3BD4-10B0-3FC0-A7B2C8C1C843}"/>
              </a:ext>
            </a:extLst>
          </p:cNvPr>
          <p:cNvSpPr txBox="1"/>
          <p:nvPr/>
        </p:nvSpPr>
        <p:spPr>
          <a:xfrm>
            <a:off x="3045917" y="1319155"/>
            <a:ext cx="2121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ym typeface="Wingdings" panose="05000000000000000000" pitchFamily="2" charset="2"/>
              </a:rPr>
              <a:t> </a:t>
            </a:r>
            <a:r>
              <a:rPr lang="pt-BR" dirty="0"/>
              <a:t> Nesse código o valor  de A =5 e B=10, X=4 e Y=8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7935A47-BA5B-E918-9DB3-E38A1A9AE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791" y="370836"/>
            <a:ext cx="4457700" cy="379095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AB0727C1-72DC-6150-D966-6B5066B15E36}"/>
              </a:ext>
            </a:extLst>
          </p:cNvPr>
          <p:cNvSpPr txBox="1"/>
          <p:nvPr/>
        </p:nvSpPr>
        <p:spPr>
          <a:xfrm>
            <a:off x="7061777" y="63520"/>
            <a:ext cx="4574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Aqui A e B se tornam  passagem por referência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35861B0-DB50-228F-7338-90559CE92F0A}"/>
              </a:ext>
            </a:extLst>
          </p:cNvPr>
          <p:cNvSpPr txBox="1"/>
          <p:nvPr/>
        </p:nvSpPr>
        <p:spPr>
          <a:xfrm>
            <a:off x="7106220" y="4197724"/>
            <a:ext cx="4681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</a:t>
            </a:r>
            <a:r>
              <a:rPr lang="pt-BR" b="1" u="sng" dirty="0">
                <a:solidFill>
                  <a:srgbClr val="002060"/>
                </a:solidFill>
              </a:rPr>
              <a:t>var </a:t>
            </a:r>
            <a:r>
              <a:rPr lang="pt-BR" dirty="0"/>
              <a:t>fez com que os valores de A e B no procedimento fossem atribuídos a X e Y</a:t>
            </a:r>
            <a:endParaRPr lang="pt-BR" b="1" u="sng" dirty="0">
              <a:solidFill>
                <a:srgbClr val="002060"/>
              </a:solidFill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9127465-0B01-818A-95E9-30C30456A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791" y="5297210"/>
            <a:ext cx="3635252" cy="149727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CB1AB260-E8B6-ADFE-7889-61C7D33FA8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632" y="4197724"/>
            <a:ext cx="6229350" cy="2685588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880C0866-6E05-9EA0-0C88-C5DE0A257A74}"/>
              </a:ext>
            </a:extLst>
          </p:cNvPr>
          <p:cNvSpPr txBox="1"/>
          <p:nvPr/>
        </p:nvSpPr>
        <p:spPr>
          <a:xfrm>
            <a:off x="-3632" y="3817669"/>
            <a:ext cx="6835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Isso exibe Fibonacci e serve como exemplo da passagem por referência</a:t>
            </a:r>
          </a:p>
        </p:txBody>
      </p:sp>
    </p:spTree>
    <p:extLst>
      <p:ext uri="{BB962C8B-B14F-4D97-AF65-F5344CB8AC3E}">
        <p14:creationId xmlns:p14="http://schemas.microsoft.com/office/powerpoint/2010/main" val="1198761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1556E4D-1D68-0081-CAA4-5E396C4A1BB6}"/>
              </a:ext>
            </a:extLst>
          </p:cNvPr>
          <p:cNvSpPr txBox="1"/>
          <p:nvPr/>
        </p:nvSpPr>
        <p:spPr>
          <a:xfrm>
            <a:off x="58018" y="0"/>
            <a:ext cx="344721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800" b="1" dirty="0"/>
              <a:t>AULA 13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F56D209-7F7D-327D-58DD-F595174BE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3" y="709390"/>
            <a:ext cx="6391275" cy="446722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B202BCF-01BD-2128-5D3A-B0D1B188ECE6}"/>
              </a:ext>
            </a:extLst>
          </p:cNvPr>
          <p:cNvSpPr txBox="1"/>
          <p:nvPr/>
        </p:nvSpPr>
        <p:spPr>
          <a:xfrm>
            <a:off x="1781627" y="340987"/>
            <a:ext cx="5212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Um procedimento sendo convertido para uma função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263C147-BFF8-28A8-1E5E-4CBAF810B20A}"/>
              </a:ext>
            </a:extLst>
          </p:cNvPr>
          <p:cNvSpPr txBox="1"/>
          <p:nvPr/>
        </p:nvSpPr>
        <p:spPr>
          <a:xfrm>
            <a:off x="0" y="5208897"/>
            <a:ext cx="504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 função tem a vantagem de retornar os resultados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D282ADA-7F2F-43DC-4997-66CD1EE10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232" y="844063"/>
            <a:ext cx="5419725" cy="433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063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D358323-75B3-7DC4-C2B0-03F806250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1743"/>
            <a:ext cx="3838575" cy="318135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5E08C37-FC9B-8C46-AF28-313E1EC5FAB7}"/>
              </a:ext>
            </a:extLst>
          </p:cNvPr>
          <p:cNvSpPr txBox="1"/>
          <p:nvPr/>
        </p:nvSpPr>
        <p:spPr>
          <a:xfrm>
            <a:off x="58018" y="0"/>
            <a:ext cx="344721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800" b="1" dirty="0"/>
              <a:t>AULA 13 </a:t>
            </a:r>
            <a:r>
              <a:rPr lang="pt-BR" sz="3800" b="1" dirty="0" err="1"/>
              <a:t>pt</a:t>
            </a:r>
            <a:r>
              <a:rPr lang="pt-BR" sz="3800" b="1" dirty="0"/>
              <a:t> 2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7553C3D-7654-EBAB-F3A9-A643D2951BB6}"/>
              </a:ext>
            </a:extLst>
          </p:cNvPr>
          <p:cNvSpPr txBox="1"/>
          <p:nvPr/>
        </p:nvSpPr>
        <p:spPr>
          <a:xfrm>
            <a:off x="0" y="762411"/>
            <a:ext cx="4594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Um detector de par ou impar utilizando função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E505A74-E5B9-7744-2666-79CC9327F7C1}"/>
              </a:ext>
            </a:extLst>
          </p:cNvPr>
          <p:cNvSpPr txBox="1"/>
          <p:nvPr/>
        </p:nvSpPr>
        <p:spPr>
          <a:xfrm>
            <a:off x="0" y="4313093"/>
            <a:ext cx="6022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Note que V que é inteiro deve retornar a um valor CARACTERE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36F2FE6-2025-6B6F-9CCE-AE85BBED2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347" y="369332"/>
            <a:ext cx="4305300" cy="376237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BBDA492-0DE8-E5EE-87AB-DCED44B57F4C}"/>
              </a:ext>
            </a:extLst>
          </p:cNvPr>
          <p:cNvSpPr txBox="1"/>
          <p:nvPr/>
        </p:nvSpPr>
        <p:spPr>
          <a:xfrm>
            <a:off x="6644347" y="0"/>
            <a:ext cx="3566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Isso calcula a fatorial de um numero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A240CF4-4179-97F2-0F63-B8054FCD5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8" y="4796920"/>
            <a:ext cx="5417127" cy="185867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FDEC9AD9-65B4-5954-B52A-03A3EE775684}"/>
              </a:ext>
            </a:extLst>
          </p:cNvPr>
          <p:cNvSpPr txBox="1"/>
          <p:nvPr/>
        </p:nvSpPr>
        <p:spPr>
          <a:xfrm>
            <a:off x="5475145" y="4796920"/>
            <a:ext cx="3214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Usando todas as funções já prontas dentro do </a:t>
            </a:r>
            <a:r>
              <a:rPr lang="pt-BR" dirty="0" err="1"/>
              <a:t>visualg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39052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958AD05-15D3-DDDF-3545-3FFE350E7D4D}"/>
              </a:ext>
            </a:extLst>
          </p:cNvPr>
          <p:cNvSpPr txBox="1"/>
          <p:nvPr/>
        </p:nvSpPr>
        <p:spPr>
          <a:xfrm>
            <a:off x="63043" y="32282"/>
            <a:ext cx="344721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800" b="1" dirty="0"/>
              <a:t>AULA 14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6FF8619-723E-400C-EC52-35876373B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87" y="907585"/>
            <a:ext cx="3419475" cy="42862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1CBBE10-76C2-90D8-B03C-C871663EA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87" y="1544956"/>
            <a:ext cx="3590925" cy="7239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C802316-DE78-3A14-D556-7075D92F6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7" y="2501438"/>
            <a:ext cx="2028825" cy="206692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DC57CF2-A3F0-B3DD-2AFD-D78BDAC82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9317" y="3364155"/>
            <a:ext cx="2416153" cy="85725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CEC82A3-182B-E21B-0679-994983FA0D1E}"/>
              </a:ext>
            </a:extLst>
          </p:cNvPr>
          <p:cNvSpPr txBox="1"/>
          <p:nvPr/>
        </p:nvSpPr>
        <p:spPr>
          <a:xfrm>
            <a:off x="2119612" y="3608114"/>
            <a:ext cx="155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------------&gt; 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E850ADB7-8A00-625F-A444-10A584B74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419600"/>
            <a:ext cx="3695700" cy="2438400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A8B13BC-4819-0FFD-E372-84F1154C5608}"/>
              </a:ext>
            </a:extLst>
          </p:cNvPr>
          <p:cNvSpPr txBox="1"/>
          <p:nvPr/>
        </p:nvSpPr>
        <p:spPr>
          <a:xfrm>
            <a:off x="3786487" y="4419600"/>
            <a:ext cx="28678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No início quando o </a:t>
            </a:r>
            <a:r>
              <a:rPr lang="pt-BR" dirty="0">
                <a:solidFill>
                  <a:srgbClr val="FFC000"/>
                </a:solidFill>
              </a:rPr>
              <a:t>para</a:t>
            </a:r>
            <a:r>
              <a:rPr lang="pt-BR" dirty="0"/>
              <a:t> começa o</a:t>
            </a:r>
            <a:r>
              <a:rPr lang="pt-BR" dirty="0">
                <a:solidFill>
                  <a:srgbClr val="00B0F0"/>
                </a:solidFill>
              </a:rPr>
              <a:t> i </a:t>
            </a:r>
            <a:r>
              <a:rPr lang="pt-BR" dirty="0"/>
              <a:t>recebe 1, então a variável </a:t>
            </a:r>
            <a:r>
              <a:rPr lang="pt-BR" dirty="0">
                <a:solidFill>
                  <a:srgbClr val="00B0F0"/>
                </a:solidFill>
              </a:rPr>
              <a:t>i</a:t>
            </a:r>
            <a:r>
              <a:rPr lang="pt-BR" dirty="0"/>
              <a:t> está com o valor  , o que o usuário digitar vai ser colocado dentro da variável N na posição 1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2858999-2874-3735-2D5F-49B7956F8DFF}"/>
              </a:ext>
            </a:extLst>
          </p:cNvPr>
          <p:cNvSpPr txBox="1"/>
          <p:nvPr/>
        </p:nvSpPr>
        <p:spPr>
          <a:xfrm>
            <a:off x="3695700" y="6488668"/>
            <a:ext cx="7497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Esse processo vai se repetir até que todas as variáveis de N sejam preenchidas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8D934360-8CB1-E9CB-77E7-29D44B534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3224" y="450230"/>
            <a:ext cx="6410325" cy="2814827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8841719D-B131-C9E8-34CC-B7D72887D3AE}"/>
              </a:ext>
            </a:extLst>
          </p:cNvPr>
          <p:cNvSpPr txBox="1"/>
          <p:nvPr/>
        </p:nvSpPr>
        <p:spPr>
          <a:xfrm>
            <a:off x="4793673" y="29213"/>
            <a:ext cx="3197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 exemplo na prática fica assim: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300D94B2-0B84-A409-DAC4-B48E8ED36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6959" y="3552261"/>
            <a:ext cx="4019550" cy="2857500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24EEF035-E65C-4EB5-96CC-3314F80DA361}"/>
              </a:ext>
            </a:extLst>
          </p:cNvPr>
          <p:cNvSpPr txBox="1"/>
          <p:nvPr/>
        </p:nvSpPr>
        <p:spPr>
          <a:xfrm>
            <a:off x="7037462" y="3234848"/>
            <a:ext cx="5219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Um indicador de números pares utilizando essa logica</a:t>
            </a:r>
          </a:p>
        </p:txBody>
      </p:sp>
    </p:spTree>
    <p:extLst>
      <p:ext uri="{BB962C8B-B14F-4D97-AF65-F5344CB8AC3E}">
        <p14:creationId xmlns:p14="http://schemas.microsoft.com/office/powerpoint/2010/main" val="2824029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EF70173-D4D0-AB47-4BBC-953CE6762675}"/>
              </a:ext>
            </a:extLst>
          </p:cNvPr>
          <p:cNvSpPr txBox="1"/>
          <p:nvPr/>
        </p:nvSpPr>
        <p:spPr>
          <a:xfrm>
            <a:off x="309281" y="662636"/>
            <a:ext cx="5338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 primeira aula diz sobre a definição de algoritmo e ele usa esse exemplo para explicar: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54F8C28-2F57-3CD2-FA85-8EA655668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81" y="1440956"/>
            <a:ext cx="3028950" cy="30861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0A6FB6C-3CB8-9490-70CC-512C64CECBBB}"/>
              </a:ext>
            </a:extLst>
          </p:cNvPr>
          <p:cNvSpPr txBox="1"/>
          <p:nvPr/>
        </p:nvSpPr>
        <p:spPr>
          <a:xfrm>
            <a:off x="122702" y="4659045"/>
            <a:ext cx="3402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Ele compara o algoritmo com uma rotina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2A68AF9-6D67-8B06-26BD-281B50298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764" y="1429630"/>
            <a:ext cx="4352925" cy="253365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8D08BFE-ABFB-2D46-955F-FF62F08A8109}"/>
              </a:ext>
            </a:extLst>
          </p:cNvPr>
          <p:cNvSpPr txBox="1"/>
          <p:nvPr/>
        </p:nvSpPr>
        <p:spPr>
          <a:xfrm>
            <a:off x="5553634" y="1034696"/>
            <a:ext cx="1331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DEFINIÇÃO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299791B-113F-40B4-0364-EC77CB456D3B}"/>
              </a:ext>
            </a:extLst>
          </p:cNvPr>
          <p:cNvSpPr txBox="1"/>
          <p:nvPr/>
        </p:nvSpPr>
        <p:spPr>
          <a:xfrm>
            <a:off x="309281" y="40341"/>
            <a:ext cx="282388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800" b="1" dirty="0"/>
              <a:t>AULA 1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FBF0681-646C-C635-4FD1-2D8C43C18862}"/>
              </a:ext>
            </a:extLst>
          </p:cNvPr>
          <p:cNvSpPr txBox="1"/>
          <p:nvPr/>
        </p:nvSpPr>
        <p:spPr>
          <a:xfrm>
            <a:off x="5634317" y="4029223"/>
            <a:ext cx="41803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Toda solução parte de um problema, a necessidade de criar um ambiente virtual de relacionamento fez nascer o </a:t>
            </a:r>
            <a:r>
              <a:rPr lang="pt-BR" dirty="0" err="1"/>
              <a:t>facebook</a:t>
            </a:r>
            <a:r>
              <a:rPr lang="pt-BR" dirty="0"/>
              <a:t>. A necessidade de substituir o SMS deu origem ao </a:t>
            </a:r>
            <a:r>
              <a:rPr lang="pt-BR" dirty="0" err="1"/>
              <a:t>whatsapp</a:t>
            </a:r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06C2D3A-4657-5693-BD42-3A4644D4363E}"/>
              </a:ext>
            </a:extLst>
          </p:cNvPr>
          <p:cNvSpPr txBox="1"/>
          <p:nvPr/>
        </p:nvSpPr>
        <p:spPr>
          <a:xfrm>
            <a:off x="309281" y="5969038"/>
            <a:ext cx="11631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Ele dá um exemplo de conta de matemática, o algoritmo pode ser feito quando se conhece as fórmulas, o padrão de funcionamento, nos podemos aplicar o algoritmo pra explicar isso pra gente</a:t>
            </a:r>
          </a:p>
        </p:txBody>
      </p:sp>
    </p:spTree>
    <p:extLst>
      <p:ext uri="{BB962C8B-B14F-4D97-AF65-F5344CB8AC3E}">
        <p14:creationId xmlns:p14="http://schemas.microsoft.com/office/powerpoint/2010/main" val="4249136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9D4914C-A8FD-7797-C1D5-A5E1D9E99386}"/>
              </a:ext>
            </a:extLst>
          </p:cNvPr>
          <p:cNvSpPr txBox="1"/>
          <p:nvPr/>
        </p:nvSpPr>
        <p:spPr>
          <a:xfrm>
            <a:off x="63043" y="32282"/>
            <a:ext cx="344721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800" b="1" dirty="0"/>
              <a:t>AULA 14 pt2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CD57909-A745-6418-C031-A83303B8A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3" y="709390"/>
            <a:ext cx="5695950" cy="40767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F56B04D-F305-C004-55A5-6F6345B6AA90}"/>
              </a:ext>
            </a:extLst>
          </p:cNvPr>
          <p:cNvSpPr txBox="1"/>
          <p:nvPr/>
        </p:nvSpPr>
        <p:spPr>
          <a:xfrm>
            <a:off x="0" y="4748490"/>
            <a:ext cx="6488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 grande vantagem dos vetores é guardar os valores para si mesmo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9BFADE8-1825-A685-DD1D-5487FCB5F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9012" y="1052080"/>
            <a:ext cx="3076575" cy="417195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62BEB5A-5E58-F314-D750-1E609B2B2336}"/>
              </a:ext>
            </a:extLst>
          </p:cNvPr>
          <p:cNvSpPr txBox="1"/>
          <p:nvPr/>
        </p:nvSpPr>
        <p:spPr>
          <a:xfrm>
            <a:off x="8084825" y="128750"/>
            <a:ext cx="4107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Esse código pede 2 notas de 4 alunos e as salva na memória graças aos vetores, então no final tira a médica de cada um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F719793-1964-15F9-4A31-E8C11BB1E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482" y="5076871"/>
            <a:ext cx="4314825" cy="176212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20C9368-D3CF-5C54-94EC-BC7B4C55B68D}"/>
              </a:ext>
            </a:extLst>
          </p:cNvPr>
          <p:cNvSpPr txBox="1"/>
          <p:nvPr/>
        </p:nvSpPr>
        <p:spPr>
          <a:xfrm>
            <a:off x="8578930" y="577326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=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A811748F-1439-D411-28EB-C67249EC9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8864" y="5517163"/>
            <a:ext cx="2571750" cy="1028700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E5E04264-90CD-E494-045E-43A1E685D9BB}"/>
              </a:ext>
            </a:extLst>
          </p:cNvPr>
          <p:cNvSpPr txBox="1"/>
          <p:nvPr/>
        </p:nvSpPr>
        <p:spPr>
          <a:xfrm>
            <a:off x="264013" y="5760362"/>
            <a:ext cx="4569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Esse código mostra quem foi aprovado ou não:</a:t>
            </a:r>
          </a:p>
        </p:txBody>
      </p:sp>
    </p:spTree>
    <p:extLst>
      <p:ext uri="{BB962C8B-B14F-4D97-AF65-F5344CB8AC3E}">
        <p14:creationId xmlns:p14="http://schemas.microsoft.com/office/powerpoint/2010/main" val="1001156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6E8F7-6DB2-5871-D551-BB1E3742746F}"/>
              </a:ext>
            </a:extLst>
          </p:cNvPr>
          <p:cNvSpPr txBox="1"/>
          <p:nvPr/>
        </p:nvSpPr>
        <p:spPr>
          <a:xfrm>
            <a:off x="63043" y="32282"/>
            <a:ext cx="344721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800" b="1" dirty="0"/>
              <a:t>AULA 14 pt3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20088DC-FF80-C112-42FD-10BDB2AB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43" y="1086183"/>
            <a:ext cx="4229100" cy="325755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41F0B51-620B-E8E9-53CF-6F140FF73ABD}"/>
              </a:ext>
            </a:extLst>
          </p:cNvPr>
          <p:cNvSpPr txBox="1"/>
          <p:nvPr/>
        </p:nvSpPr>
        <p:spPr>
          <a:xfrm>
            <a:off x="63043" y="619869"/>
            <a:ext cx="5429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Isso lista só as pessoas com nomes que começam com C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1E14DA2-9188-4C58-FA7C-6587AA081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834" y="1065401"/>
            <a:ext cx="3181350" cy="414337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3C8F686-B2FF-E5A3-FA67-448F189B239A}"/>
              </a:ext>
            </a:extLst>
          </p:cNvPr>
          <p:cNvSpPr txBox="1"/>
          <p:nvPr/>
        </p:nvSpPr>
        <p:spPr>
          <a:xfrm>
            <a:off x="6858000" y="524724"/>
            <a:ext cx="4871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Isso coloca qualquer numero em ordem crescente</a:t>
            </a:r>
          </a:p>
        </p:txBody>
      </p:sp>
    </p:spTree>
    <p:extLst>
      <p:ext uri="{BB962C8B-B14F-4D97-AF65-F5344CB8AC3E}">
        <p14:creationId xmlns:p14="http://schemas.microsoft.com/office/powerpoint/2010/main" val="2427581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19FDA78-1C5E-54AB-15B5-924040E28448}"/>
              </a:ext>
            </a:extLst>
          </p:cNvPr>
          <p:cNvSpPr txBox="1"/>
          <p:nvPr/>
        </p:nvSpPr>
        <p:spPr>
          <a:xfrm>
            <a:off x="63043" y="0"/>
            <a:ext cx="344721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800" b="1" dirty="0"/>
              <a:t>AULA 15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5757CC-FB0F-7CAB-069F-B8A7C477D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3" y="709390"/>
            <a:ext cx="4514850" cy="8286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CD66130-DBFE-E110-3E8D-BCCE78522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43" y="1538065"/>
            <a:ext cx="3600450" cy="269557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A3C137B-E7A5-F155-975F-0F76A454E34B}"/>
              </a:ext>
            </a:extLst>
          </p:cNvPr>
          <p:cNvSpPr txBox="1"/>
          <p:nvPr/>
        </p:nvSpPr>
        <p:spPr>
          <a:xfrm>
            <a:off x="1786652" y="63059"/>
            <a:ext cx="3447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Isso tem 2 dimensões, eu posso fazer quantas dimensões eu quiser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28E76D9-68A8-F648-EBD7-1A92F864A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302" y="386224"/>
            <a:ext cx="1971675" cy="154305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C3151B9-BFD4-F603-67E0-629DA6BCF887}"/>
              </a:ext>
            </a:extLst>
          </p:cNvPr>
          <p:cNvSpPr txBox="1"/>
          <p:nvPr/>
        </p:nvSpPr>
        <p:spPr>
          <a:xfrm>
            <a:off x="5743241" y="1929274"/>
            <a:ext cx="1705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B0F0"/>
                </a:solidFill>
              </a:rPr>
              <a:t>m[linha, coluna]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1496694-CD50-0FE1-0DB1-3BFC086DE0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5977" y="386224"/>
            <a:ext cx="3581400" cy="264795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F403AB2-F6C4-3469-7F73-4D2301053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43" y="4517448"/>
            <a:ext cx="5638800" cy="192405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93F9B8B-54D9-4DC7-3815-9A70C8F545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5111634"/>
            <a:ext cx="2600325" cy="1028700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EA74C69C-391E-987F-C6D3-97243AB071F7}"/>
              </a:ext>
            </a:extLst>
          </p:cNvPr>
          <p:cNvSpPr txBox="1"/>
          <p:nvPr/>
        </p:nvSpPr>
        <p:spPr>
          <a:xfrm>
            <a:off x="5765893" y="544131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=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B8C30E6-3069-E87C-5465-46FCE0FAD012}"/>
              </a:ext>
            </a:extLst>
          </p:cNvPr>
          <p:cNvSpPr txBox="1"/>
          <p:nvPr/>
        </p:nvSpPr>
        <p:spPr>
          <a:xfrm>
            <a:off x="4120693" y="4062200"/>
            <a:ext cx="80713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Nesse exemplo, no qual ele determina as duas dimensões para esse vetor como LINHA e COLUNA, ele mostra como funcionaria a distribuição dos valores inicialmente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9DD41753-C9D7-2771-A065-D26984D6AE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0403" y="6094502"/>
            <a:ext cx="1795597" cy="693992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9F108C42-ADBC-E4FD-6C1D-3A683EE5C1D9}"/>
              </a:ext>
            </a:extLst>
          </p:cNvPr>
          <p:cNvSpPr txBox="1"/>
          <p:nvPr/>
        </p:nvSpPr>
        <p:spPr>
          <a:xfrm>
            <a:off x="1928336" y="6151380"/>
            <a:ext cx="2372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Isso adicionado ao final do código,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25B137EA-5105-3CC0-4CAB-411ABA4FD6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9336" y="6139229"/>
            <a:ext cx="1665057" cy="706620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9D242299-7F67-6746-6DD5-09CA9DD9FA08}"/>
              </a:ext>
            </a:extLst>
          </p:cNvPr>
          <p:cNvSpPr txBox="1"/>
          <p:nvPr/>
        </p:nvSpPr>
        <p:spPr>
          <a:xfrm>
            <a:off x="6109329" y="63214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067458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13BB512-3EC6-E039-989B-E3E465BB7285}"/>
              </a:ext>
            </a:extLst>
          </p:cNvPr>
          <p:cNvSpPr txBox="1"/>
          <p:nvPr/>
        </p:nvSpPr>
        <p:spPr>
          <a:xfrm>
            <a:off x="63043" y="32282"/>
            <a:ext cx="344721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800" b="1" dirty="0"/>
              <a:t>AULA 15 </a:t>
            </a:r>
            <a:r>
              <a:rPr lang="pt-BR" sz="3800" b="1" dirty="0" err="1"/>
              <a:t>pt</a:t>
            </a:r>
            <a:r>
              <a:rPr lang="pt-BR" sz="3800" b="1" dirty="0"/>
              <a:t> 2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9DD39A1-1BD4-0AB8-1271-DAF11B93E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3" y="828675"/>
            <a:ext cx="2943225" cy="34480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0A98718-0A09-1A88-EE4F-21D154B1B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365" y="1962150"/>
            <a:ext cx="819150" cy="59055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0375B13-C54C-FED5-FB12-B81B908FFBD9}"/>
              </a:ext>
            </a:extLst>
          </p:cNvPr>
          <p:cNvSpPr txBox="1"/>
          <p:nvPr/>
        </p:nvSpPr>
        <p:spPr>
          <a:xfrm>
            <a:off x="2618159" y="2053936"/>
            <a:ext cx="1784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Isso exibe isso </a:t>
            </a:r>
            <a:r>
              <a:rPr lang="pt-BR" dirty="0">
                <a:sym typeface="Wingdings" panose="05000000000000000000" pitchFamily="2" charset="2"/>
              </a:rPr>
              <a:t></a:t>
            </a:r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046E47B-4051-E5A4-2900-B25EF4AF4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462" y="185737"/>
            <a:ext cx="5495925" cy="414337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7F06A5A-6B2A-7FC7-1349-E7C69A378E28}"/>
              </a:ext>
            </a:extLst>
          </p:cNvPr>
          <p:cNvSpPr txBox="1"/>
          <p:nvPr/>
        </p:nvSpPr>
        <p:spPr>
          <a:xfrm rot="5400000">
            <a:off x="8546424" y="4366346"/>
            <a:ext cx="394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ym typeface="Wingdings" panose="05000000000000000000" pitchFamily="2" charset="2"/>
              </a:rPr>
              <a:t></a:t>
            </a:r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D5018C1-2A95-C6C6-9F81-C3DF209FF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3174" y="4772912"/>
            <a:ext cx="3210685" cy="192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5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FA4B9D8-FCEB-96EF-03AB-0B1AC148652E}"/>
              </a:ext>
            </a:extLst>
          </p:cNvPr>
          <p:cNvSpPr txBox="1"/>
          <p:nvPr/>
        </p:nvSpPr>
        <p:spPr>
          <a:xfrm>
            <a:off x="63043" y="0"/>
            <a:ext cx="344721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800" b="1" dirty="0"/>
              <a:t>AULA 15 pt3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A686F63-CF8D-CCC0-9CA2-905D254E8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7108"/>
            <a:ext cx="5543550" cy="51625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09D9235-AE90-7DE8-40E5-99CDEBD9E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61990"/>
            <a:ext cx="351472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01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80F7BB2D-55D7-6BA1-F40A-59FAE62D3CE1}"/>
              </a:ext>
            </a:extLst>
          </p:cNvPr>
          <p:cNvSpPr txBox="1"/>
          <p:nvPr/>
        </p:nvSpPr>
        <p:spPr>
          <a:xfrm>
            <a:off x="309281" y="40341"/>
            <a:ext cx="282388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800" b="1" dirty="0"/>
              <a:t>AULA 2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130BE8E-EBBB-74C2-AB78-80D745BEB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81" y="856969"/>
            <a:ext cx="6219825" cy="301942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12FD24E-9737-81DE-3C90-4F07DBAC00F8}"/>
              </a:ext>
            </a:extLst>
          </p:cNvPr>
          <p:cNvSpPr txBox="1"/>
          <p:nvPr/>
        </p:nvSpPr>
        <p:spPr>
          <a:xfrm>
            <a:off x="309280" y="4015914"/>
            <a:ext cx="60774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Módulo processador: tudo aquilo que pode efetuar processamento</a:t>
            </a:r>
          </a:p>
          <a:p>
            <a:r>
              <a:rPr lang="pt-BR" dirty="0"/>
              <a:t>(computador, celular). Tudo que é programável</a:t>
            </a:r>
          </a:p>
          <a:p>
            <a:endParaRPr lang="pt-BR" dirty="0"/>
          </a:p>
          <a:p>
            <a:r>
              <a:rPr lang="pt-BR" dirty="0"/>
              <a:t>Usuários: Pessoas que utilizam o programa</a:t>
            </a:r>
            <a:br>
              <a:rPr lang="pt-BR" dirty="0"/>
            </a:br>
            <a:br>
              <a:rPr lang="pt-BR" dirty="0"/>
            </a:br>
            <a:r>
              <a:rPr lang="pt-BR" dirty="0"/>
              <a:t>realizar determinada tarefa: Resolver algum problema que o usuário esteja tendo e precise do modulo processador para resolver esse problema</a:t>
            </a:r>
          </a:p>
          <a:p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7363425-8B0A-C3FD-B625-2FD691FA9009}"/>
              </a:ext>
            </a:extLst>
          </p:cNvPr>
          <p:cNvSpPr txBox="1"/>
          <p:nvPr/>
        </p:nvSpPr>
        <p:spPr>
          <a:xfrm>
            <a:off x="7103427" y="117284"/>
            <a:ext cx="39108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Variáveis são espaços que podem ser preenchidos por valores. Se já tiver uma variável com valor, para colocar outro valor, tem que tirar o primeiro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A1AF5AF-F5AF-3BBE-9DD4-56D2E520E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046" y="1698862"/>
            <a:ext cx="3910819" cy="852667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AFF63BB4-0141-4A0D-00F9-F1B170B64A6B}"/>
              </a:ext>
            </a:extLst>
          </p:cNvPr>
          <p:cNvSpPr txBox="1"/>
          <p:nvPr/>
        </p:nvSpPr>
        <p:spPr>
          <a:xfrm>
            <a:off x="7005709" y="1289803"/>
            <a:ext cx="1575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Ex</a:t>
            </a:r>
            <a:r>
              <a:rPr lang="pt-BR" dirty="0"/>
              <a:t> de var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1626A52-3E9F-4ABE-B73E-4D4EA9506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167" y="3096778"/>
            <a:ext cx="5187964" cy="1320107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DAA4FC80-B909-D3AD-3131-2AFB644CE5D1}"/>
              </a:ext>
            </a:extLst>
          </p:cNvPr>
          <p:cNvSpPr txBox="1"/>
          <p:nvPr/>
        </p:nvSpPr>
        <p:spPr>
          <a:xfrm>
            <a:off x="7061223" y="2646988"/>
            <a:ext cx="4679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Os tipos que existem, pelo menos os primitivos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26FECE20-DAF8-988C-1BCA-1AD11A43D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4755" y="4881676"/>
            <a:ext cx="4000500" cy="1859040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FC0D452D-A548-1F3B-FC34-811F15441AC7}"/>
              </a:ext>
            </a:extLst>
          </p:cNvPr>
          <p:cNvSpPr txBox="1"/>
          <p:nvPr/>
        </p:nvSpPr>
        <p:spPr>
          <a:xfrm>
            <a:off x="6692331" y="4512344"/>
            <a:ext cx="2708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Uma calculadora de adição</a:t>
            </a:r>
          </a:p>
        </p:txBody>
      </p:sp>
    </p:spTree>
    <p:extLst>
      <p:ext uri="{BB962C8B-B14F-4D97-AF65-F5344CB8AC3E}">
        <p14:creationId xmlns:p14="http://schemas.microsoft.com/office/powerpoint/2010/main" val="2363544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F46C524-016E-33D2-49B3-ED7B9BBE7025}"/>
              </a:ext>
            </a:extLst>
          </p:cNvPr>
          <p:cNvSpPr txBox="1"/>
          <p:nvPr/>
        </p:nvSpPr>
        <p:spPr>
          <a:xfrm>
            <a:off x="309281" y="40341"/>
            <a:ext cx="282388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800" b="1" dirty="0"/>
              <a:t>AULA 3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BD05451-8C16-6968-2896-CACC60F31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81" y="850755"/>
            <a:ext cx="5542879" cy="335548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FC12BE4-0EAC-76B8-3AAC-B99A89D0F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612" y="3601329"/>
            <a:ext cx="4218195" cy="287713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6F2ED32-A06D-3AAE-2DFE-382830DC9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81" y="4649665"/>
            <a:ext cx="4800600" cy="182880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985486CD-9B3A-ED1A-C493-E2EC96B6E5DF}"/>
              </a:ext>
            </a:extLst>
          </p:cNvPr>
          <p:cNvSpPr txBox="1"/>
          <p:nvPr/>
        </p:nvSpPr>
        <p:spPr>
          <a:xfrm>
            <a:off x="309281" y="4280333"/>
            <a:ext cx="5156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Como fazer um simples cálculo pedindo o seno de 90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AF80B299-F539-52FB-7830-CB53BEDC6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0612" y="379535"/>
            <a:ext cx="4672107" cy="304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31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FF76FD1-F203-E30B-9BD5-58D48BB48F2F}"/>
              </a:ext>
            </a:extLst>
          </p:cNvPr>
          <p:cNvSpPr txBox="1"/>
          <p:nvPr/>
        </p:nvSpPr>
        <p:spPr>
          <a:xfrm>
            <a:off x="182672" y="112541"/>
            <a:ext cx="282388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800" b="1" dirty="0"/>
              <a:t>AULA 4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E7A4202-03E7-3C08-3381-4BB6833D9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789649"/>
            <a:ext cx="4573465" cy="263935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28C0B44-57AA-FF6B-193F-104B0058E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72" y="4106108"/>
            <a:ext cx="3133725" cy="260032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B9854DD-FF0F-1CDC-8B1A-035904586A08}"/>
              </a:ext>
            </a:extLst>
          </p:cNvPr>
          <p:cNvSpPr txBox="1"/>
          <p:nvPr/>
        </p:nvSpPr>
        <p:spPr>
          <a:xfrm>
            <a:off x="182672" y="3182778"/>
            <a:ext cx="20826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  <a:p>
            <a:r>
              <a:rPr lang="pt-BR" dirty="0"/>
              <a:t>A é maior do que B?</a:t>
            </a:r>
          </a:p>
          <a:p>
            <a:r>
              <a:rPr lang="pt-BR" dirty="0"/>
              <a:t>Falso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4450ED3-53FE-4186-9580-D917F5057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873" y="1035871"/>
            <a:ext cx="4348309" cy="241625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C1F4969B-0817-7F99-CE37-EA9F0D355400}"/>
              </a:ext>
            </a:extLst>
          </p:cNvPr>
          <p:cNvSpPr txBox="1"/>
          <p:nvPr/>
        </p:nvSpPr>
        <p:spPr>
          <a:xfrm>
            <a:off x="7531873" y="112541"/>
            <a:ext cx="4450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E= os dois tem que ser verdadeiro</a:t>
            </a:r>
          </a:p>
          <a:p>
            <a:r>
              <a:rPr lang="pt-BR" dirty="0"/>
              <a:t>OU= qualquer um estando verdadeiro tá bom</a:t>
            </a:r>
          </a:p>
          <a:p>
            <a:r>
              <a:rPr lang="pt-BR" dirty="0"/>
              <a:t>NÃO= deixa tudo falso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CB316FA-B8FC-F90A-DBE1-790548D8B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1873" y="4087057"/>
            <a:ext cx="4505325" cy="263842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0CE814DE-D921-1AB2-F8BD-7E463C99A1E6}"/>
              </a:ext>
            </a:extLst>
          </p:cNvPr>
          <p:cNvSpPr txBox="1"/>
          <p:nvPr/>
        </p:nvSpPr>
        <p:spPr>
          <a:xfrm>
            <a:off x="7402918" y="3644443"/>
            <a:ext cx="1966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Exemplo da prática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319010A1-C150-64FF-8D5F-1FBD9B4EF3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3435" y="3829109"/>
            <a:ext cx="3067050" cy="89535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7584C009-D966-037E-5667-025E9B91EF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0008" y="4907832"/>
            <a:ext cx="3653903" cy="1798601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107DC74F-D715-F0E9-6CFC-8D91FE8D0E08}"/>
              </a:ext>
            </a:extLst>
          </p:cNvPr>
          <p:cNvSpPr txBox="1"/>
          <p:nvPr/>
        </p:nvSpPr>
        <p:spPr>
          <a:xfrm>
            <a:off x="3923435" y="3462453"/>
            <a:ext cx="3118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Teste do triângulo usando V e F</a:t>
            </a:r>
          </a:p>
        </p:txBody>
      </p:sp>
    </p:spTree>
    <p:extLst>
      <p:ext uri="{BB962C8B-B14F-4D97-AF65-F5344CB8AC3E}">
        <p14:creationId xmlns:p14="http://schemas.microsoft.com/office/powerpoint/2010/main" val="2490543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4C8DF63-C6A0-0A1B-C3D8-499DACEF6180}"/>
              </a:ext>
            </a:extLst>
          </p:cNvPr>
          <p:cNvSpPr txBox="1"/>
          <p:nvPr/>
        </p:nvSpPr>
        <p:spPr>
          <a:xfrm>
            <a:off x="182672" y="112541"/>
            <a:ext cx="282388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800" b="1" dirty="0"/>
              <a:t>AULA 6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FD6911B-3B10-B5F5-686D-41DB76611D66}"/>
              </a:ext>
            </a:extLst>
          </p:cNvPr>
          <p:cNvSpPr txBox="1"/>
          <p:nvPr/>
        </p:nvSpPr>
        <p:spPr>
          <a:xfrm>
            <a:off x="254387" y="789649"/>
            <a:ext cx="36298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Ele traz um problema, uma personagem n sabe a </a:t>
            </a:r>
            <a:r>
              <a:rPr lang="pt-BR" dirty="0" err="1"/>
              <a:t>p´ropria</a:t>
            </a:r>
            <a:r>
              <a:rPr lang="pt-BR" dirty="0"/>
              <a:t> idade e precisa do usuário pra indicar o ano em que estamos e o ano em que ela nasceu, assim, ela faz a subtração e descobre sua idade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3484970-1F47-E7A8-3599-41061020B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88" y="2701637"/>
            <a:ext cx="3882684" cy="2286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BB56168-7E8A-5FDE-C3F3-4A320DB7B67D}"/>
              </a:ext>
            </a:extLst>
          </p:cNvPr>
          <p:cNvSpPr txBox="1"/>
          <p:nvPr/>
        </p:nvSpPr>
        <p:spPr>
          <a:xfrm>
            <a:off x="182672" y="5145299"/>
            <a:ext cx="3882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Assim ficou o código, é bem simples mas eu consegui fazer sozinho antes dele mostrar, isso é muito bom e gratificante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A9A35D7-2149-13C0-1D9D-F965CA5F2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058" y="1255711"/>
            <a:ext cx="2644486" cy="131494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7BBE3D2-C696-6559-AB62-98F50B57C8FE}"/>
              </a:ext>
            </a:extLst>
          </p:cNvPr>
          <p:cNvSpPr txBox="1"/>
          <p:nvPr/>
        </p:nvSpPr>
        <p:spPr>
          <a:xfrm>
            <a:off x="4262359" y="55382"/>
            <a:ext cx="28238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Creuza precisa saber quantos dólares dá pra ter com os reais q ela tem no bolso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27F5695-2E57-C3BC-914D-156CF57A196F}"/>
              </a:ext>
            </a:extLst>
          </p:cNvPr>
          <p:cNvSpPr txBox="1"/>
          <p:nvPr/>
        </p:nvSpPr>
        <p:spPr>
          <a:xfrm>
            <a:off x="8342047" y="189484"/>
            <a:ext cx="28238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Creuza  precisa saber quantos </a:t>
            </a:r>
            <a:r>
              <a:rPr lang="pt-BR" dirty="0" err="1"/>
              <a:t>Fº</a:t>
            </a:r>
            <a:r>
              <a:rPr lang="pt-BR" dirty="0"/>
              <a:t> </a:t>
            </a:r>
            <a:r>
              <a:rPr lang="pt-BR" dirty="0" err="1"/>
              <a:t>ta</a:t>
            </a:r>
            <a:r>
              <a:rPr lang="pt-BR" dirty="0"/>
              <a:t> nos EUA e pra isso precisa converter os graus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C0EC3AF-5CFC-F905-BA93-31B5F4D55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2047" y="1590612"/>
            <a:ext cx="3648075" cy="206692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515F6224-23EC-16C1-7DFD-B5BC5ABEAF1D}"/>
              </a:ext>
            </a:extLst>
          </p:cNvPr>
          <p:cNvSpPr txBox="1"/>
          <p:nvPr/>
        </p:nvSpPr>
        <p:spPr>
          <a:xfrm>
            <a:off x="4352058" y="2928016"/>
            <a:ext cx="3648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Creuza viajou e comprou muito equipamento e precisa saber a taxa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B6314644-F09B-9A5B-8E0D-D9D562D4AB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286" y="3604291"/>
            <a:ext cx="343267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65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8771D43F-D63F-22C9-BD9A-BA1612456262}"/>
              </a:ext>
            </a:extLst>
          </p:cNvPr>
          <p:cNvSpPr txBox="1"/>
          <p:nvPr/>
        </p:nvSpPr>
        <p:spPr>
          <a:xfrm>
            <a:off x="182672" y="112541"/>
            <a:ext cx="282388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800" b="1" dirty="0"/>
              <a:t>AULA 7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094E0FC-FE81-7946-408A-2CDD53811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72" y="1532176"/>
            <a:ext cx="4067175" cy="1143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3916E22-F2A4-C3DB-9887-754A64EAC530}"/>
              </a:ext>
            </a:extLst>
          </p:cNvPr>
          <p:cNvSpPr txBox="1"/>
          <p:nvPr/>
        </p:nvSpPr>
        <p:spPr>
          <a:xfrm>
            <a:off x="182672" y="885845"/>
            <a:ext cx="4067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Isso é um exemplo de uma estrutura condicional </a:t>
            </a:r>
            <a:r>
              <a:rPr lang="pt-BR" b="1" dirty="0"/>
              <a:t>SIMPLES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F9FCB0B-A941-3C18-86A3-FD7D45670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90" y="3255571"/>
            <a:ext cx="5048250" cy="242887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72CB20F-351A-8E35-7DFA-F86FFC87E7B9}"/>
              </a:ext>
            </a:extLst>
          </p:cNvPr>
          <p:cNvSpPr txBox="1"/>
          <p:nvPr/>
        </p:nvSpPr>
        <p:spPr>
          <a:xfrm>
            <a:off x="182671" y="2780707"/>
            <a:ext cx="4067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Exemplo na prática</a:t>
            </a:r>
            <a:endParaRPr lang="pt-BR" b="1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3A8ED6D-AA71-D7D5-903A-F87F411C5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2155" y="1370791"/>
            <a:ext cx="3820551" cy="130047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A90626BF-459F-81B4-9943-45865B273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8053" y="112541"/>
            <a:ext cx="2028753" cy="114300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C728D57D-498C-70C6-02C2-EEE8D87A9358}"/>
              </a:ext>
            </a:extLst>
          </p:cNvPr>
          <p:cNvSpPr txBox="1"/>
          <p:nvPr/>
        </p:nvSpPr>
        <p:spPr>
          <a:xfrm>
            <a:off x="6569612" y="518371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Usando o senão: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9D362D5A-8234-AE23-8B42-A27BC6B69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6887" y="2780707"/>
            <a:ext cx="3611083" cy="1300478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2448E2CF-5024-2FFE-6C78-69E56ECF1226}"/>
              </a:ext>
            </a:extLst>
          </p:cNvPr>
          <p:cNvSpPr txBox="1"/>
          <p:nvPr/>
        </p:nvSpPr>
        <p:spPr>
          <a:xfrm>
            <a:off x="6168027" y="812475"/>
            <a:ext cx="2550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(condicional </a:t>
            </a:r>
            <a:r>
              <a:rPr lang="pt-BR" b="1" dirty="0"/>
              <a:t>COMPOSTA)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C895BF5-F6EF-FEB2-8EB0-FE20B29B5B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9158" y="4466504"/>
            <a:ext cx="3686175" cy="2041409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7A5DBE89-DF8D-1CAE-0CB7-9FD3A6D07CFB}"/>
              </a:ext>
            </a:extLst>
          </p:cNvPr>
          <p:cNvSpPr txBox="1"/>
          <p:nvPr/>
        </p:nvSpPr>
        <p:spPr>
          <a:xfrm>
            <a:off x="4514314" y="4009139"/>
            <a:ext cx="3472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Exemplo mais complexo e criativo: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089978DD-9391-02E5-2ADC-1800D29DF9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1902" y="2128433"/>
            <a:ext cx="3072249" cy="1593774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76130B7A-B23E-D48D-9596-8667377D466E}"/>
              </a:ext>
            </a:extLst>
          </p:cNvPr>
          <p:cNvSpPr txBox="1"/>
          <p:nvPr/>
        </p:nvSpPr>
        <p:spPr>
          <a:xfrm>
            <a:off x="4589880" y="1509386"/>
            <a:ext cx="1076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Exemplos</a:t>
            </a:r>
          </a:p>
        </p:txBody>
      </p:sp>
    </p:spTree>
    <p:extLst>
      <p:ext uri="{BB962C8B-B14F-4D97-AF65-F5344CB8AC3E}">
        <p14:creationId xmlns:p14="http://schemas.microsoft.com/office/powerpoint/2010/main" val="3481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452381C-AC41-36A2-CDF0-AB9E4F008CDD}"/>
              </a:ext>
            </a:extLst>
          </p:cNvPr>
          <p:cNvSpPr txBox="1"/>
          <p:nvPr/>
        </p:nvSpPr>
        <p:spPr>
          <a:xfrm>
            <a:off x="182672" y="112541"/>
            <a:ext cx="282388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800" b="1" dirty="0"/>
              <a:t>AULA 8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63BF960-9CC3-B725-CC36-BAFE275CD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72" y="1307089"/>
            <a:ext cx="3648075" cy="31908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24337EE-CD5C-6C45-47CF-5E54AB8E3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72" y="4610100"/>
            <a:ext cx="4905375" cy="22479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89071AF-8E89-60A2-BF48-060A794D8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049" y="240289"/>
            <a:ext cx="7477125" cy="334327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A013C9D-4034-3D75-8AEC-9EF9793CED90}"/>
              </a:ext>
            </a:extLst>
          </p:cNvPr>
          <p:cNvSpPr txBox="1"/>
          <p:nvPr/>
        </p:nvSpPr>
        <p:spPr>
          <a:xfrm>
            <a:off x="182672" y="717119"/>
            <a:ext cx="340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/>
              <a:t>Condicional aninhada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1ECE6E9-EE9A-670A-94DB-53584F452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1532" y="3733800"/>
            <a:ext cx="6187796" cy="31242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E00F5A5D-EE55-F1DF-9215-F0334F07C8A5}"/>
              </a:ext>
            </a:extLst>
          </p:cNvPr>
          <p:cNvSpPr txBox="1"/>
          <p:nvPr/>
        </p:nvSpPr>
        <p:spPr>
          <a:xfrm>
            <a:off x="3967089" y="3467100"/>
            <a:ext cx="1854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Exemplo de condicional aninhada simples:</a:t>
            </a:r>
          </a:p>
        </p:txBody>
      </p:sp>
    </p:spTree>
    <p:extLst>
      <p:ext uri="{BB962C8B-B14F-4D97-AF65-F5344CB8AC3E}">
        <p14:creationId xmlns:p14="http://schemas.microsoft.com/office/powerpoint/2010/main" val="3056198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80F5B025-34D8-00E9-DD01-ED0EB011E662}"/>
              </a:ext>
            </a:extLst>
          </p:cNvPr>
          <p:cNvSpPr txBox="1"/>
          <p:nvPr/>
        </p:nvSpPr>
        <p:spPr>
          <a:xfrm>
            <a:off x="182671" y="112541"/>
            <a:ext cx="344721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800" b="1" dirty="0"/>
              <a:t>AULA 8 – </a:t>
            </a:r>
            <a:r>
              <a:rPr lang="pt-BR" sz="3800" b="1" dirty="0" err="1"/>
              <a:t>Pt</a:t>
            </a:r>
            <a:r>
              <a:rPr lang="pt-BR" sz="3800" b="1" dirty="0"/>
              <a:t>. 2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802E402-B649-3408-50C3-127E57570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88" y="1527675"/>
            <a:ext cx="4079338" cy="398145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AB462D9-1956-D285-7D39-91008A497796}"/>
              </a:ext>
            </a:extLst>
          </p:cNvPr>
          <p:cNvSpPr txBox="1"/>
          <p:nvPr/>
        </p:nvSpPr>
        <p:spPr>
          <a:xfrm>
            <a:off x="182671" y="789649"/>
            <a:ext cx="4487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senão funciona como uma parede, é sempre bom colocar o </a:t>
            </a:r>
            <a:r>
              <a:rPr lang="pt-BR" dirty="0" err="1"/>
              <a:t>FimSe</a:t>
            </a:r>
            <a:r>
              <a:rPr lang="pt-BR" dirty="0"/>
              <a:t> na hora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DB53CDB-C036-3E87-BD8C-4A1D6E1F2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858" y="1822950"/>
            <a:ext cx="2495550" cy="368617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44D66A5-3D62-5D8F-E4AA-749896E79C5D}"/>
              </a:ext>
            </a:extLst>
          </p:cNvPr>
          <p:cNvSpPr txBox="1"/>
          <p:nvPr/>
        </p:nvSpPr>
        <p:spPr>
          <a:xfrm>
            <a:off x="4543858" y="1435980"/>
            <a:ext cx="2279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Estrutura escolha caso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DEA6965-BAA4-8792-2D99-E9E8C4A23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6427" y="1157878"/>
            <a:ext cx="3914775" cy="51435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07DEB33-B617-F969-D476-B42C9E6527C5}"/>
              </a:ext>
            </a:extLst>
          </p:cNvPr>
          <p:cNvSpPr txBox="1"/>
          <p:nvPr/>
        </p:nvSpPr>
        <p:spPr>
          <a:xfrm>
            <a:off x="7945896" y="604983"/>
            <a:ext cx="230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Colocada em prática</a:t>
            </a:r>
          </a:p>
        </p:txBody>
      </p:sp>
    </p:spTree>
    <p:extLst>
      <p:ext uri="{BB962C8B-B14F-4D97-AF65-F5344CB8AC3E}">
        <p14:creationId xmlns:p14="http://schemas.microsoft.com/office/powerpoint/2010/main" val="66817034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1199</TotalTime>
  <Words>1055</Words>
  <Application>Microsoft Office PowerPoint</Application>
  <PresentationFormat>Widescreen</PresentationFormat>
  <Paragraphs>121</Paragraphs>
  <Slides>24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Wingdings</vt:lpstr>
      <vt:lpstr>Tema do Office</vt:lpstr>
      <vt:lpstr>Curso de Algoritmos Guanabara Eps 1 - 15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1 – Curso de Algoritmos Guanabara Eps 1 - 5</dc:title>
  <dc:creator>DAVI CARVALHO BRITO</dc:creator>
  <cp:lastModifiedBy>DAVI CARVALHO BRITO</cp:lastModifiedBy>
  <cp:revision>8</cp:revision>
  <dcterms:created xsi:type="dcterms:W3CDTF">2024-02-15T22:09:38Z</dcterms:created>
  <dcterms:modified xsi:type="dcterms:W3CDTF">2024-02-22T22:40:26Z</dcterms:modified>
</cp:coreProperties>
</file>